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>
        <p:scale>
          <a:sx n="87" d="100"/>
          <a:sy n="87" d="100"/>
        </p:scale>
        <p:origin x="-643" y="-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345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d5f3986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8ad5f3986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d5f3986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8ad5f3986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d5f3986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ad5f3986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d5f3986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ad5f3986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d5f3986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ad5f3986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d5f3986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8ad5f3986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d5f3986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ad5f3986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ad5f3986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ad5f3986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d5f3986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8ad5f3986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d5f3986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8ad5f3986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d5f39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ad5f39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d5f398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ad5f3986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d5f3986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8ad5f3986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d5f3986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8ad5f3986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ad5f3986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ad5f3986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ad5f3986f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8ad5f3986f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d5f3986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8ad5f3986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ad5f3986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8ad5f3986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d5f3986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ad5f3986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ad5f3986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ad5f3986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4212e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8a4212e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d5f39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8ad5f39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ad5f3986f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8ad5f3986f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d5f398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8ad5f398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d5f3986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8ad5f3986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ad5f3986f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8ad5f3986f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d5f3986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8ad5f3986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ad5f3986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8ad5f3986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d5f3986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8ad5f3986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7" name="Google Shape;40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d5f39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ad5f39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ad5f3986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ad5f3986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ad5f398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8ad5f398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d5f3986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ad5f3986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d5f3986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8ad5f3986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d5f3986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ad5f3986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w3schools.com/jquery/jquery_get_started.asp" TargetMode="External"/><Relationship Id="rId4" Type="http://schemas.openxmlformats.org/officeDocument/2006/relationships/hyperlink" Target="https://code.jquery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mazon.com/Pro-PHP-jQuery-Keith-Wald/dp/1484212312" TargetMode="External"/><Relationship Id="rId5" Type="http://schemas.openxmlformats.org/officeDocument/2006/relationships/hyperlink" Target="https://www.amazon.com/Beyond-jQuery-Ray-Nicholus/dp/1484222342" TargetMode="External"/><Relationship Id="rId4" Type="http://schemas.openxmlformats.org/officeDocument/2006/relationships/hyperlink" Target="https://www.amazon.com/Murachs-jQuery-2nd-Zak-Ruvalcaba/dp/189077491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jQuery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 idx="4294967295"/>
          </p:nvPr>
        </p:nvSpPr>
        <p:spPr>
          <a:xfrm>
            <a:off x="4436173" y="200002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Selecting elements and modifying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elements from the DOM resembles the JS DOM element selection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1661584" y="2400300"/>
            <a:ext cx="7766400" cy="3834565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jQuery(selector)  = </a:t>
            </a:r>
            <a:r>
              <a:rPr lang="en-US" sz="2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$(selector</a:t>
            </a:r>
            <a:r>
              <a:rPr lang="en-US" sz="2400" b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3398" b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version</a:t>
            </a:r>
            <a:r>
              <a:rPr lang="en-US" sz="2400" b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	         </a:t>
            </a:r>
            <a:r>
              <a:rPr lang="en-US" sz="2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version</a:t>
            </a:r>
            <a:endParaRPr sz="24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element</a:t>
            </a:r>
            <a:endParaRPr sz="24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tag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id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 dirty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$("div") 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n-US" sz="2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$("#navigation")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 dirty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class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combination of selectors </a:t>
            </a:r>
            <a:endParaRPr sz="3398" dirty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$(".menu-item") 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400" b="0" dirty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$("</a:t>
            </a:r>
            <a:r>
              <a:rPr lang="en-US" sz="2400" b="0" dirty="0" err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ul.menu</a:t>
            </a:r>
            <a:r>
              <a:rPr lang="en-US" sz="2400" b="0" dirty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li")</a:t>
            </a:r>
            <a:endParaRPr dirty="0">
              <a:solidFill>
                <a:srgbClr val="E69138"/>
              </a:solidFill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1216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methods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elements to call a method 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a method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Almost always the selection returns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collection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elements!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615300" y="2507700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let element = $(‘selector’);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710325" y="4255525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element.methodName(parameter);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876" y="1412775"/>
            <a:ext cx="8857362" cy="54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 idx="4294967295"/>
          </p:nvPr>
        </p:nvSpPr>
        <p:spPr>
          <a:xfrm>
            <a:off x="4438948" y="2315650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Traversing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 /get a jQuery object to apply the jQuery methods on/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let el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ement = $(selector);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Then use the jQuery object properties for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and previous siblings, Parents and children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next([selector])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//next sibling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prevSibling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prev([selector])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//previous sibling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jQuery object - you can apply jQuery object`s methods!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Else - you will get an error!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immediate parent of each of the element the method is applied to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(selector)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parent that is selected with the given selector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71" y="1604797"/>
            <a:ext cx="7100291" cy="421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0309" y="2660913"/>
            <a:ext cx="2845197" cy="189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Add/Remove elements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I</a:t>
            </a:r>
            <a:r>
              <a:rPr lang="en-US" sz="2200" dirty="0">
                <a:solidFill>
                  <a:schemeClr val="dk1"/>
                </a:solidFill>
              </a:rPr>
              <a:t>ntroducing </a:t>
            </a:r>
            <a:r>
              <a:rPr lang="en-US" sz="2200" i="0" u="none" strike="noStrike" cap="none" dirty="0">
                <a:solidFill>
                  <a:schemeClr val="dk1"/>
                </a:solidFill>
              </a:rPr>
              <a:t>jQuery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Ways of adding jQuery to a project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Useful resources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Selecting elements and modifying the DOM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Traversing the DOM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Add/Remove elements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jQuery objects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j</a:t>
            </a:r>
            <a:r>
              <a:rPr lang="en-US" sz="2200" dirty="0" smtClean="0">
                <a:solidFill>
                  <a:schemeClr val="dk1"/>
                </a:solidFill>
              </a:rPr>
              <a:t>Query </a:t>
            </a:r>
            <a:r>
              <a:rPr lang="en-US" sz="2200" dirty="0">
                <a:solidFill>
                  <a:schemeClr val="dk1"/>
                </a:solidFill>
              </a:rPr>
              <a:t>events, </a:t>
            </a:r>
            <a:r>
              <a:rPr lang="en-US" sz="2200" dirty="0" err="1">
                <a:solidFill>
                  <a:schemeClr val="dk1"/>
                </a:solidFill>
              </a:rPr>
              <a:t>preventDefault</a:t>
            </a:r>
            <a:r>
              <a:rPr lang="en-US" sz="2200" dirty="0">
                <a:solidFill>
                  <a:schemeClr val="dk1"/>
                </a:solidFill>
              </a:rPr>
              <a:t>()</a:t>
            </a:r>
            <a:endParaRPr sz="2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3810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318500" y="115100"/>
            <a:ext cx="93063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body" idx="4294967295"/>
          </p:nvPr>
        </p:nvSpPr>
        <p:spPr>
          <a:xfrm>
            <a:off x="415650" y="1477821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.appendTo()/prependTo()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stands for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the jQuery object -			</a:t>
            </a: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from the DOM selected or created using jQuery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JS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document.getElement…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document.querySelect…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document.createElement….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won`t create (a) jQuery object/s!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543575" y="2132000"/>
            <a:ext cx="10961400" cy="97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hElement = $(‘&lt;h1&gt;header&lt;/h1&gt;’)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543575" y="3985900"/>
            <a:ext cx="10961400" cy="1359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multipleElements = $("&lt;ul&gt;&lt;li&gt;Hello&lt;/li&gt;&lt;/ul&gt;")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605450" y="14635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 element - a jQuery object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70925" y="33174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elements - jQuery objects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543575" y="1816375"/>
            <a:ext cx="10961400" cy="161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jQuery</a:t>
            </a:r>
            <a:r>
              <a:rPr lang="en-US" sz="2400" b="0">
                <a:solidFill>
                  <a:srgbClr val="595959"/>
                </a:solidFill>
              </a:rPr>
              <a:t>.appendTo()/prependTo() 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$("&lt;ul&gt;&lt;li&gt;Hello&lt;/li&gt;&lt;/ul&gt;").appendTo("body");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303" name="Google Shape;303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543575" y="4284099"/>
            <a:ext cx="10961400" cy="190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jQuery.append()/prepend()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$("body").prepend("&lt;h1&gt;header&lt;/h1&gt;");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543576" y="1612000"/>
            <a:ext cx="5883602" cy="4032662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595959"/>
                </a:solidFill>
              </a:rPr>
              <a:t>&lt;div class="container"&gt;</a:t>
            </a:r>
            <a:endParaRPr sz="2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595959"/>
                </a:solidFill>
              </a:rPr>
              <a:t>   	 &lt;div class="inner"&gt;</a:t>
            </a:r>
            <a:endParaRPr sz="2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595959"/>
                </a:solidFill>
              </a:rPr>
              <a:t>   		 &lt;</a:t>
            </a:r>
            <a:r>
              <a:rPr lang="en-US" sz="2100" dirty="0" smtClean="0">
                <a:solidFill>
                  <a:srgbClr val="595959"/>
                </a:solidFill>
              </a:rPr>
              <a:t>p&gt;First Paragraph</a:t>
            </a:r>
            <a:r>
              <a:rPr lang="en-US" sz="2100" dirty="0">
                <a:solidFill>
                  <a:srgbClr val="595959"/>
                </a:solidFill>
              </a:rPr>
              <a:t>&lt;/p&gt;</a:t>
            </a:r>
            <a:endParaRPr sz="2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595959"/>
                </a:solidFill>
              </a:rPr>
              <a:t>   		 &lt;p&gt;Second Paragraph&lt;/p&gt;</a:t>
            </a:r>
            <a:endParaRPr sz="2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595959"/>
                </a:solidFill>
              </a:rPr>
              <a:t>   	 &lt;/div</a:t>
            </a:r>
            <a:r>
              <a:rPr lang="en-US" sz="2100" dirty="0" smtClean="0">
                <a:solidFill>
                  <a:srgbClr val="595959"/>
                </a:solidFill>
              </a:rPr>
              <a:t>&gt;</a:t>
            </a: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595959"/>
                </a:solidFill>
              </a:rPr>
              <a:t> </a:t>
            </a:r>
            <a:r>
              <a:rPr lang="en-US" sz="2100" dirty="0">
                <a:solidFill>
                  <a:srgbClr val="595959"/>
                </a:solidFill>
              </a:rPr>
              <a:t>&lt;/div&gt;</a:t>
            </a:r>
            <a:endParaRPr sz="21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dirty="0">
              <a:solidFill>
                <a:srgbClr val="595959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6626165" y="2329960"/>
            <a:ext cx="4504897" cy="2514602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595959"/>
                </a:solidFill>
              </a:rPr>
              <a:t>$(‘p’).remove();</a:t>
            </a:r>
            <a:endParaRPr sz="2400" b="0" dirty="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lt1"/>
                </a:solidFill>
              </a:rPr>
              <a:t>//will remove all p-elements from the </a:t>
            </a:r>
            <a:r>
              <a:rPr lang="en-US" sz="2400" b="0" dirty="0" smtClean="0">
                <a:solidFill>
                  <a:schemeClr val="lt1"/>
                </a:solidFill>
              </a:rPr>
              <a:t>document</a:t>
            </a: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595959"/>
                </a:solidFill>
              </a:rPr>
              <a:t>$(‘.inner’).remove();</a:t>
            </a: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objects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486775" y="2622750"/>
            <a:ext cx="4878000" cy="16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jQuery objects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</a:t>
            </a:r>
            <a:endParaRPr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methods and properties than </a:t>
            </a:r>
            <a:endParaRPr lang="en-US" sz="2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 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 objects.</a:t>
            </a:r>
            <a:endParaRPr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5813600" y="2083963"/>
            <a:ext cx="5752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addClass(), removeClass(), toogleClass()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on(event, callback) //for events listening and handling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animate(), fadeIn(), etc…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486775" y="2622750"/>
            <a:ext cx="4155563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methods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changing </a:t>
            </a:r>
            <a:endParaRPr lang="en-US" sz="2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 elements</a:t>
            </a:r>
            <a:endParaRPr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css("color", "#f3f")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returns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html(content)</a:t>
            </a: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sets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text(content)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chemeClr val="dk1"/>
                </a:solidFill>
              </a:rPr>
              <a:t>sets and escapes the innerHTML</a:t>
            </a:r>
            <a:endParaRPr sz="27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events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486775" y="2622750"/>
            <a:ext cx="4878000" cy="19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has methods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adding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removing events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function onButtonClick(){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$(".selected").removeClass("selected");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</a:t>
            </a:r>
            <a:r>
              <a:rPr lang="en-US" sz="2200" b="1">
                <a:solidFill>
                  <a:srgbClr val="F2A818"/>
                </a:solidFill>
              </a:rPr>
              <a:t>this</a:t>
            </a:r>
            <a:r>
              <a:rPr lang="en-US" sz="2200">
                <a:solidFill>
                  <a:schemeClr val="dk1"/>
                </a:solidFill>
              </a:rPr>
              <a:t>).addClass("selected");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}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$("a.button").</a:t>
            </a:r>
            <a:r>
              <a:rPr lang="en-US" sz="2200" b="1">
                <a:solidFill>
                  <a:schemeClr val="lt1"/>
                </a:solidFill>
              </a:rPr>
              <a:t>on(</a:t>
            </a:r>
            <a:r>
              <a:rPr lang="en-US" sz="2200" b="1">
                <a:solidFill>
                  <a:schemeClr val="dk1"/>
                </a:solidFill>
              </a:rPr>
              <a:t>"click", onButtonClick</a:t>
            </a:r>
            <a:r>
              <a:rPr lang="en-US" sz="2200" b="1">
                <a:solidFill>
                  <a:schemeClr val="lt1"/>
                </a:solidFill>
              </a:rPr>
              <a:t>)</a:t>
            </a:r>
            <a:r>
              <a:rPr lang="en-US" sz="2200" b="1">
                <a:solidFill>
                  <a:srgbClr val="B2266C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2266C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$(this)</a:t>
            </a:r>
            <a:r>
              <a:rPr lang="en-US" sz="2500">
                <a:solidFill>
                  <a:schemeClr val="dk1"/>
                </a:solidFill>
              </a:rPr>
              <a:t> is the </a:t>
            </a:r>
            <a:r>
              <a:rPr lang="en-US" sz="2500" b="1">
                <a:solidFill>
                  <a:schemeClr val="dk1"/>
                </a:solidFill>
              </a:rPr>
              <a:t>event target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486775" y="1902450"/>
            <a:ext cx="4878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to stop the default behaviour of an element when an event is triggered.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submit button,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form.</a:t>
            </a:r>
            <a:endParaRPr sz="22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tag, leads to its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reloads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page when href is missing.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5885250" y="1902450"/>
            <a:ext cx="5499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be able to validate form data with JS before submition -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submitButton.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 an a-element for a slider control button -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aElement.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event handler methods.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 idx="4294967295"/>
          </p:nvPr>
        </p:nvSpPr>
        <p:spPr>
          <a:xfrm>
            <a:off x="4436175" y="2189400"/>
            <a:ext cx="32856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108" y="1551228"/>
            <a:ext cx="9692590" cy="50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1" y="1796817"/>
            <a:ext cx="10561173" cy="373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2642300" y="1443350"/>
            <a:ext cx="89241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won`t work on elements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exist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DOM when the document is loaded in the browser /elements created and added to the DOM afterwards/.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use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instead on element(s)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part of the DOM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when the document is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initially loaded in the browser.</a:t>
            </a:r>
            <a:endParaRPr sz="2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67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039979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chaining methods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chaining methods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00" name="Google Shape;400;p51"/>
          <p:cNvSpPr txBox="1">
            <a:spLocks noGrp="1"/>
          </p:cNvSpPr>
          <p:nvPr>
            <p:ph type="body" idx="4294967295"/>
          </p:nvPr>
        </p:nvSpPr>
        <p:spPr>
          <a:xfrm>
            <a:off x="431375" y="1412775"/>
            <a:ext cx="113220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methods always return a result or this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you can chain jQuery methods -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method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applied on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result of the previous method.</a:t>
            </a:r>
            <a:endParaRPr sz="3698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1"/>
          <p:cNvSpPr txBox="1">
            <a:spLocks noGrp="1"/>
          </p:cNvSpPr>
          <p:nvPr>
            <p:ph type="body" idx="1"/>
          </p:nvPr>
        </p:nvSpPr>
        <p:spPr>
          <a:xfrm>
            <a:off x="4393125" y="3150675"/>
            <a:ext cx="7360200" cy="324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$('&lt;button&gt;')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.addClass('btn-success')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.html('Click me for 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.on('click', onSuccessButtonClick)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.appendTo(document.body);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>
              <a:solidFill>
                <a:srgbClr val="595959"/>
              </a:solidFill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45627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23" name="Google Shape;423;p5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an </a:t>
            </a:r>
            <a:r>
              <a:rPr lang="en-US" sz="2400" b="1">
                <a:solidFill>
                  <a:schemeClr val="dk1"/>
                </a:solidFill>
              </a:rPr>
              <a:t>open-source</a:t>
            </a:r>
            <a:r>
              <a:rPr lang="en-US" sz="2400">
                <a:solidFill>
                  <a:schemeClr val="dk1"/>
                </a:solidFill>
              </a:rPr>
              <a:t> JavaScript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not the only one JS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but the most popular and widly used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provides 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i="0" u="none" strike="noStrike" cap="none">
                <a:solidFill>
                  <a:srgbClr val="FF9900"/>
                </a:solidFill>
              </a:rPr>
              <a:t>cross-browser </a:t>
            </a:r>
            <a:r>
              <a:rPr lang="en-US" sz="2200">
                <a:solidFill>
                  <a:srgbClr val="FF9900"/>
                </a:solidFill>
              </a:rPr>
              <a:t>compatibality</a:t>
            </a:r>
            <a:endParaRPr sz="2200">
              <a:solidFill>
                <a:srgbClr val="FF9900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b="1">
                <a:solidFill>
                  <a:srgbClr val="FF9900"/>
                </a:solidFill>
              </a:rPr>
              <a:t>simpler syntax</a:t>
            </a:r>
            <a:r>
              <a:rPr lang="en-US" sz="2200">
                <a:solidFill>
                  <a:srgbClr val="FF9900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DOM elements are easier to select and traverse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create elements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manage events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handle Ajax requests</a:t>
            </a:r>
            <a:endParaRPr sz="2200">
              <a:solidFill>
                <a:schemeClr val="dk1"/>
              </a:solidFill>
            </a:endParaRPr>
          </a:p>
          <a:p>
            <a:pPr marL="6096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jQuery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Why is jQuery so popular?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easy to study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easy to expand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light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A lot of developers contribute to jQuery features development and maintanence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Using jQuery won`t be enough - 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b="1">
                <a:solidFill>
                  <a:schemeClr val="dk1"/>
                </a:solidFill>
              </a:rPr>
              <a:t>you will still need to use vanilla JavaScipt!</a:t>
            </a:r>
            <a:endParaRPr sz="2131" b="1">
              <a:solidFill>
                <a:schemeClr val="dk1"/>
              </a:solidFill>
            </a:endParaRPr>
          </a:p>
          <a:p>
            <a:pPr marL="121920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5500" lvl="0" indent="-12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82" name="Google Shape;18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Why is jQuery so popular?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 idx="4294967295"/>
          </p:nvPr>
        </p:nvSpPr>
        <p:spPr>
          <a:xfrm>
            <a:off x="4517849" y="2221725"/>
            <a:ext cx="3156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Ways </a:t>
            </a:r>
            <a:r>
              <a:rPr lang="en-US" sz="22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add</a:t>
            </a:r>
            <a:r>
              <a:rPr lang="en-US" sz="22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 to a project</a:t>
            </a:r>
            <a:endParaRPr sz="22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Download jQuery files and link them to the project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Use a CDN /preferable/</a:t>
            </a:r>
            <a:endParaRPr/>
          </a:p>
          <a:p>
            <a:pPr marL="989981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of adding jQuery to a project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 idx="4294967295"/>
          </p:nvPr>
        </p:nvSpPr>
        <p:spPr>
          <a:xfrm>
            <a:off x="4291534" y="2290413"/>
            <a:ext cx="3644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4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Useful 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2243875" y="2584500"/>
            <a:ext cx="83994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https://jquery.com/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Zak </a:t>
            </a:r>
            <a:r>
              <a:rPr lang="en-US" sz="21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Ruvalcaba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, Anne Boehm - </a:t>
            </a:r>
            <a:r>
              <a:rPr lang="en-US" sz="2100" b="1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Murach's</a:t>
            </a:r>
            <a:r>
              <a:rPr lang="en-US" sz="21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jQuery, </a:t>
            </a:r>
            <a:r>
              <a:rPr lang="en-US" sz="2100" b="1" u="sng" dirty="0">
                <a:solidFill>
                  <a:schemeClr val="hlink"/>
                </a:solidFill>
                <a:hlinkClick r:id="rId4"/>
              </a:rPr>
              <a:t>Nth </a:t>
            </a:r>
            <a:r>
              <a:rPr lang="en-US" sz="21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edition 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(Training &amp; Reference)</a:t>
            </a: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 dirty="0">
                <a:solidFill>
                  <a:schemeClr val="hlink"/>
                </a:solidFill>
                <a:hlinkClick r:id="rId5"/>
              </a:rPr>
              <a:t>Ray </a:t>
            </a:r>
            <a:r>
              <a:rPr lang="en-US" sz="2100" u="sng" dirty="0" err="1">
                <a:solidFill>
                  <a:schemeClr val="hlink"/>
                </a:solidFill>
                <a:hlinkClick r:id="rId5"/>
              </a:rPr>
              <a:t>Nicholus</a:t>
            </a:r>
            <a:r>
              <a:rPr lang="en-US" sz="2100" u="sng" dirty="0">
                <a:solidFill>
                  <a:schemeClr val="hlink"/>
                </a:solidFill>
                <a:hlinkClick r:id="rId5"/>
              </a:rPr>
              <a:t>, Beyond jQuery</a:t>
            </a:r>
            <a:r>
              <a:rPr lang="en-US" sz="2100" dirty="0">
                <a:solidFill>
                  <a:srgbClr val="262626"/>
                </a:solidFill>
              </a:rPr>
              <a:t> </a:t>
            </a: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 dirty="0">
                <a:solidFill>
                  <a:schemeClr val="hlink"/>
                </a:solidFill>
                <a:hlinkClick r:id="rId6"/>
              </a:rPr>
              <a:t>Jason </a:t>
            </a:r>
            <a:r>
              <a:rPr lang="en-US" sz="2100" u="sng" dirty="0" err="1">
                <a:solidFill>
                  <a:schemeClr val="hlink"/>
                </a:solidFill>
                <a:hlinkClick r:id="rId6"/>
              </a:rPr>
              <a:t>Lengstorf</a:t>
            </a:r>
            <a:r>
              <a:rPr lang="en-US" sz="2100" u="sng" dirty="0">
                <a:solidFill>
                  <a:schemeClr val="hlink"/>
                </a:solidFill>
                <a:hlinkClick r:id="rId6"/>
              </a:rPr>
              <a:t>, Keith Wald - Pro PHP and jQuery (2nd Edition) (The Expert's Voice in Web Development) - 2016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828</Words>
  <Application>Microsoft Office PowerPoint</Application>
  <PresentationFormat>По избор</PresentationFormat>
  <Paragraphs>259</Paragraphs>
  <Slides>39</Slides>
  <Notes>39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39</vt:i4>
      </vt:variant>
    </vt:vector>
  </HeadingPairs>
  <TitlesOfParts>
    <vt:vector size="45" baseType="lpstr">
      <vt:lpstr>Arial</vt:lpstr>
      <vt:lpstr>Consolas</vt:lpstr>
      <vt:lpstr>Roboto</vt:lpstr>
      <vt:lpstr>Noto Sans Symbols</vt:lpstr>
      <vt:lpstr>Calibri</vt:lpstr>
      <vt:lpstr>1_SoftUni3_1</vt:lpstr>
      <vt:lpstr> jQuery  intro  </vt:lpstr>
      <vt:lpstr>Content</vt:lpstr>
      <vt:lpstr>jQuery</vt:lpstr>
      <vt:lpstr>Презентация на PowerPoint</vt:lpstr>
      <vt:lpstr>Презентация на PowerPoint</vt:lpstr>
      <vt:lpstr>Ways to add jQuery to a project</vt:lpstr>
      <vt:lpstr>Ways of adding jQuery to a project</vt:lpstr>
      <vt:lpstr>Useful resources</vt:lpstr>
      <vt:lpstr>https://jquery.com/  Zak Ruvalcaba, Anne Boehm - Murach's jQuery, Nth edition (Training &amp; Reference)  Ray Nicholus, Beyond jQuery   Jason Lengstorf, Keith Wald - Pro PHP and jQuery (2nd Edition) (The Expert's Voice in Web Development) - 2016   </vt:lpstr>
      <vt:lpstr>Selecting elements and modifying the DOM</vt:lpstr>
      <vt:lpstr>Презентация на PowerPoint</vt:lpstr>
      <vt:lpstr>Презентация на PowerPoint</vt:lpstr>
      <vt:lpstr>Презентация на PowerPoint</vt:lpstr>
      <vt:lpstr>Traversing the DOM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Add/Remove elements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objects </vt:lpstr>
      <vt:lpstr>Презентация на PowerPoint</vt:lpstr>
      <vt:lpstr>Презентация на PowerPoint</vt:lpstr>
      <vt:lpstr>jQuery events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chaining methods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 intro</dc:title>
  <dc:creator>Milena</dc:creator>
  <cp:lastModifiedBy>Ariel</cp:lastModifiedBy>
  <cp:revision>10</cp:revision>
  <dcterms:modified xsi:type="dcterms:W3CDTF">2021-06-17T13:16:50Z</dcterms:modified>
</cp:coreProperties>
</file>